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2" r:id="rId19"/>
    <p:sldId id="271" r:id="rId20"/>
    <p:sldId id="276" r:id="rId21"/>
    <p:sldId id="277" r:id="rId22"/>
    <p:sldId id="279" r:id="rId23"/>
    <p:sldId id="278" r:id="rId24"/>
    <p:sldId id="27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590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7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4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34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6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2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85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69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3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0" y="1777283"/>
            <a:ext cx="8689976" cy="13114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Talking Differentiation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Chris Chivers</a:t>
            </a:r>
          </a:p>
          <a:p>
            <a:r>
              <a:rPr lang="en-GB" dirty="0" smtClean="0"/>
              <a:t>@chrischivers2</a:t>
            </a:r>
          </a:p>
          <a:p>
            <a:r>
              <a:rPr lang="en-GB" dirty="0"/>
              <a:t>c</a:t>
            </a:r>
            <a:r>
              <a:rPr lang="en-GB" dirty="0" smtClean="0"/>
              <a:t>hrischiversthinks.weebly.com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49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998" y="5543304"/>
            <a:ext cx="2188335" cy="932466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24652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7" y="965917"/>
            <a:ext cx="6838158" cy="5705340"/>
          </a:xfrm>
        </p:spPr>
      </p:pic>
    </p:spTree>
    <p:extLst>
      <p:ext uri="{BB962C8B-B14F-4D97-AF65-F5344CB8AC3E}">
        <p14:creationId xmlns:p14="http://schemas.microsoft.com/office/powerpoint/2010/main" val="36063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60" y="682581"/>
            <a:ext cx="8932572" cy="1571222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Starting with expectation.</a:t>
            </a:r>
            <a:b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What if your planning was a prediction, or a hypothesis? </a:t>
            </a:r>
            <a:endParaRPr lang="en-GB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609860"/>
            <a:ext cx="8595360" cy="5087154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7200" dirty="0" smtClean="0"/>
              <a:t>Are you a script writer or a lesson director, writing dynamic notes?</a:t>
            </a:r>
          </a:p>
          <a:p>
            <a:r>
              <a:rPr lang="en-GB" sz="7200" dirty="0" smtClean="0"/>
              <a:t>Would a change of planning change the lesson dynamics?</a:t>
            </a:r>
          </a:p>
          <a:p>
            <a:r>
              <a:rPr lang="en-GB" sz="7200" dirty="0" smtClean="0"/>
              <a:t>If your plans became anticipatory, would that affect your in-lesson behaviour?</a:t>
            </a:r>
          </a:p>
          <a:p>
            <a:endParaRPr lang="en-GB" sz="7200" dirty="0" smtClean="0"/>
          </a:p>
          <a:p>
            <a:r>
              <a:rPr lang="en-GB" sz="7200" dirty="0"/>
              <a:t>Do you go into the classroom with an expectation, or a delivery </a:t>
            </a:r>
            <a:r>
              <a:rPr lang="en-GB" sz="7200" dirty="0" err="1"/>
              <a:t>mindset</a:t>
            </a:r>
            <a:r>
              <a:rPr lang="en-GB" sz="7200" dirty="0"/>
              <a:t>?</a:t>
            </a:r>
          </a:p>
          <a:p>
            <a:r>
              <a:rPr lang="en-GB" sz="7200" dirty="0"/>
              <a:t>Have you anticipated alternative scenarios? </a:t>
            </a:r>
          </a:p>
          <a:p>
            <a:r>
              <a:rPr lang="en-GB" sz="7200" dirty="0" smtClean="0"/>
              <a:t>What, specifically, </a:t>
            </a:r>
            <a:r>
              <a:rPr lang="en-GB" sz="7200" dirty="0"/>
              <a:t>are you looking out for within the lesson?</a:t>
            </a:r>
          </a:p>
          <a:p>
            <a:r>
              <a:rPr lang="en-GB" sz="7200" dirty="0" smtClean="0">
                <a:solidFill>
                  <a:srgbClr val="FF0000"/>
                </a:solidFill>
              </a:rPr>
              <a:t>Are </a:t>
            </a:r>
            <a:r>
              <a:rPr lang="en-GB" sz="7200" dirty="0">
                <a:solidFill>
                  <a:srgbClr val="FF0000"/>
                </a:solidFill>
              </a:rPr>
              <a:t>you “thinking on your feet”; Teaching Standard 6</a:t>
            </a:r>
          </a:p>
          <a:p>
            <a:r>
              <a:rPr lang="en-GB" sz="7200" dirty="0">
                <a:solidFill>
                  <a:srgbClr val="FF0000"/>
                </a:solidFill>
              </a:rPr>
              <a:t>Do you adapt to evident need in the lesson; TS 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Differentiation 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Outcome- whole class teaching; stratification </a:t>
            </a:r>
            <a:r>
              <a:rPr lang="en-GB" dirty="0"/>
              <a:t>a</a:t>
            </a:r>
            <a:r>
              <a:rPr lang="en-GB" dirty="0" smtClean="0"/>
              <a:t>t the end from top to bottom </a:t>
            </a:r>
          </a:p>
          <a:p>
            <a:r>
              <a:rPr lang="en-GB" dirty="0" smtClean="0"/>
              <a:t>Support- whole class teaching; allocated adult to support  group. (SEN issues?)</a:t>
            </a:r>
          </a:p>
          <a:p>
            <a:r>
              <a:rPr lang="en-GB" dirty="0" smtClean="0"/>
              <a:t>Support- resources adapted to need, </a:t>
            </a:r>
            <a:r>
              <a:rPr lang="en-GB" dirty="0" err="1" smtClean="0"/>
              <a:t>eg</a:t>
            </a:r>
            <a:r>
              <a:rPr lang="en-GB" dirty="0" smtClean="0"/>
              <a:t> concrete apparatus, ICT.</a:t>
            </a:r>
          </a:p>
          <a:p>
            <a:r>
              <a:rPr lang="en-GB" dirty="0" smtClean="0"/>
              <a:t>Low level task expectation 1,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ll must, most will, some could. If known that “some could”, who are they and is expectation high enough?</a:t>
            </a:r>
          </a:p>
          <a:p>
            <a:r>
              <a:rPr lang="en-GB" dirty="0" smtClean="0"/>
              <a:t>Low level task expectation 2, different levels of challenge to work through. How much is needed before progression? Does this slow able children?</a:t>
            </a:r>
          </a:p>
          <a:p>
            <a:r>
              <a:rPr lang="en-GB" dirty="0" smtClean="0"/>
              <a:t>High level task, tailored to the needs of the group, within which individual challenge also possible.</a:t>
            </a:r>
          </a:p>
        </p:txBody>
      </p:sp>
    </p:spTree>
    <p:extLst>
      <p:ext uri="{BB962C8B-B14F-4D97-AF65-F5344CB8AC3E}">
        <p14:creationId xmlns:p14="http://schemas.microsoft.com/office/powerpoint/2010/main" val="266690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 </a:t>
            </a:r>
            <a:r>
              <a:rPr lang="en-GB" dirty="0" smtClean="0"/>
              <a:t>by TS 6&amp;5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822286" cy="4623515"/>
          </a:xfrm>
        </p:spPr>
        <p:txBody>
          <a:bodyPr>
            <a:normAutofit fontScale="70000" lnSpcReduction="20000"/>
          </a:bodyPr>
          <a:lstStyle/>
          <a:p>
            <a:r>
              <a:rPr lang="en-GB" sz="2400" b="1" dirty="0" smtClean="0"/>
              <a:t>More personalised responses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Match and challenge</a:t>
            </a:r>
          </a:p>
          <a:p>
            <a:r>
              <a:rPr lang="en-GB" dirty="0" smtClean="0"/>
              <a:t>Modelling; concrete, pictorial, diagrammatic, oral rehearsal.</a:t>
            </a:r>
          </a:p>
          <a:p>
            <a:r>
              <a:rPr lang="en-GB" dirty="0" smtClean="0"/>
              <a:t>Differential input / teaching to need. “Breakaway</a:t>
            </a:r>
            <a:r>
              <a:rPr lang="en-GB" smtClean="0"/>
              <a:t>” groups.</a:t>
            </a:r>
            <a:endParaRPr lang="en-GB" dirty="0" smtClean="0"/>
          </a:p>
          <a:p>
            <a:r>
              <a:rPr lang="en-GB" dirty="0" smtClean="0"/>
              <a:t>Expectation.</a:t>
            </a:r>
          </a:p>
          <a:p>
            <a:r>
              <a:rPr lang="en-GB" dirty="0" smtClean="0"/>
              <a:t>Spotting and dealing with visible learning behaviours suggesting an issue.</a:t>
            </a:r>
          </a:p>
          <a:p>
            <a:r>
              <a:rPr lang="en-GB" dirty="0" smtClean="0"/>
              <a:t>Adapting the challenge within a task to evident needs within a lesson.</a:t>
            </a:r>
          </a:p>
          <a:p>
            <a:r>
              <a:rPr lang="en-GB" dirty="0" smtClean="0"/>
              <a:t>Guidance, coaching and feedback at an individual level.</a:t>
            </a:r>
          </a:p>
          <a:p>
            <a:r>
              <a:rPr lang="en-GB" dirty="0" smtClean="0"/>
              <a:t>Marking that is based on the learner need, evident from outcomes.</a:t>
            </a:r>
          </a:p>
          <a:p>
            <a:r>
              <a:rPr lang="en-GB" dirty="0" smtClean="0"/>
              <a:t>Adaptations between lessons.</a:t>
            </a:r>
          </a:p>
          <a:p>
            <a:r>
              <a:rPr lang="en-GB" dirty="0" smtClean="0"/>
              <a:t>Personalised home supported activity?</a:t>
            </a:r>
          </a:p>
          <a:p>
            <a:endParaRPr lang="en-GB" dirty="0"/>
          </a:p>
          <a:p>
            <a:r>
              <a:rPr lang="en-GB" dirty="0" smtClean="0"/>
              <a:t>3G assessment system; get it, got it, good… and vice versa (food for thought)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59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03" y="5422006"/>
            <a:ext cx="8596667" cy="1036749"/>
          </a:xfrm>
        </p:spPr>
        <p:txBody>
          <a:bodyPr>
            <a:normAutofit fontScale="90000"/>
          </a:bodyPr>
          <a:lstStyle/>
          <a:p>
            <a:r>
              <a:rPr lang="en-GB" dirty="0"/>
              <a:t>C</a:t>
            </a:r>
            <a:r>
              <a:rPr lang="en-GB" dirty="0" smtClean="0"/>
              <a:t>lassroom practice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ask setting, or activity setting?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7"/>
          <a:stretch>
            <a:fillRect/>
          </a:stretch>
        </p:blipFill>
        <p:spPr>
          <a:xfrm>
            <a:off x="7647538" y="987426"/>
            <a:ext cx="3707850" cy="29277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303" y="1091484"/>
            <a:ext cx="6604201" cy="381158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Consider differentiation as </a:t>
            </a:r>
            <a:r>
              <a:rPr lang="en-GB" sz="2000" b="1" dirty="0" smtClean="0">
                <a:solidFill>
                  <a:srgbClr val="FF0000"/>
                </a:solidFill>
              </a:rPr>
              <a:t>match and challenge</a:t>
            </a:r>
            <a:r>
              <a:rPr lang="en-GB" sz="2000" dirty="0">
                <a:solidFill>
                  <a:srgbClr val="FF0000"/>
                </a:solidFill>
              </a:rPr>
              <a:t>?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chemeClr val="tx1"/>
                </a:solidFill>
              </a:rPr>
              <a:t>Do the tasks you set match and challenge the learners?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Or do they limit them to embedding practice?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What is the right balance of practice and development in tasking?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Do your working practices embed differential challenge , or might they limit (some) learners?</a:t>
            </a:r>
          </a:p>
          <a:p>
            <a:r>
              <a:rPr lang="en-GB" sz="2000" dirty="0" err="1" smtClean="0">
                <a:solidFill>
                  <a:schemeClr val="tx1"/>
                </a:solidFill>
              </a:rPr>
              <a:t>Eg</a:t>
            </a:r>
            <a:r>
              <a:rPr lang="en-GB" sz="2000" dirty="0" smtClean="0">
                <a:solidFill>
                  <a:schemeClr val="tx1"/>
                </a:solidFill>
              </a:rPr>
              <a:t> Consider books with inappropriate line spacing?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9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Visible target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rgbClr val="E76618">
                    <a:lumMod val="50000"/>
                  </a:srgbClr>
                </a:solidFill>
              </a:rPr>
              <a:t>Put personalised targets on a fold out slip, at the edge of the exercise book,</a:t>
            </a:r>
            <a:r>
              <a:rPr lang="en-GB" sz="2400" dirty="0">
                <a:solidFill>
                  <a:srgbClr val="666666"/>
                </a:solidFill>
              </a:rPr>
              <a:t> so that during the lesson, the child and the teacher can be aware of the specific targets.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rgbClr val="666666"/>
                </a:solidFill>
              </a:rPr>
              <a:t>This can </a:t>
            </a:r>
            <a:r>
              <a:rPr lang="en-GB" sz="2400" b="1" dirty="0">
                <a:solidFill>
                  <a:srgbClr val="E76618">
                    <a:lumMod val="50000"/>
                  </a:srgbClr>
                </a:solidFill>
              </a:rPr>
              <a:t>prompt conversations </a:t>
            </a:r>
            <a:r>
              <a:rPr lang="en-GB" sz="2400" dirty="0">
                <a:solidFill>
                  <a:srgbClr val="E76618">
                    <a:lumMod val="50000"/>
                  </a:srgbClr>
                </a:solidFill>
              </a:rPr>
              <a:t>specific to that child, </a:t>
            </a:r>
            <a:r>
              <a:rPr lang="en-GB" sz="2400" b="1" dirty="0">
                <a:solidFill>
                  <a:srgbClr val="E76618">
                    <a:lumMod val="50000"/>
                  </a:srgbClr>
                </a:solidFill>
              </a:rPr>
              <a:t>support the learner’s self-evaluations</a:t>
            </a:r>
            <a:r>
              <a:rPr lang="en-GB" sz="2400" dirty="0">
                <a:solidFill>
                  <a:srgbClr val="E76618">
                    <a:lumMod val="50000"/>
                  </a:srgbClr>
                </a:solidFill>
              </a:rPr>
              <a:t> and also </a:t>
            </a:r>
            <a:r>
              <a:rPr lang="en-GB" sz="2400" b="1" dirty="0">
                <a:solidFill>
                  <a:srgbClr val="E76618">
                    <a:lumMod val="50000"/>
                  </a:srgbClr>
                </a:solidFill>
              </a:rPr>
              <a:t>support teacher oral and written feedback</a:t>
            </a:r>
            <a:r>
              <a:rPr lang="en-GB" sz="2400" dirty="0">
                <a:solidFill>
                  <a:srgbClr val="E76618">
                    <a:lumMod val="50000"/>
                  </a:srgbClr>
                </a:solidFill>
              </a:rPr>
              <a:t>, </a:t>
            </a:r>
            <a:r>
              <a:rPr lang="en-GB" sz="2400" dirty="0">
                <a:solidFill>
                  <a:srgbClr val="666666"/>
                </a:solidFill>
              </a:rPr>
              <a:t>as the slips can be folded out during marking.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rgbClr val="666666"/>
                </a:solidFill>
              </a:rPr>
              <a:t>Targets can be achieved , then </a:t>
            </a:r>
            <a:r>
              <a:rPr lang="en-GB" sz="2400" b="1" dirty="0">
                <a:solidFill>
                  <a:srgbClr val="666666"/>
                </a:solidFill>
              </a:rPr>
              <a:t>become non-negotiable </a:t>
            </a:r>
            <a:r>
              <a:rPr lang="en-GB" sz="2400" dirty="0">
                <a:solidFill>
                  <a:srgbClr val="666666"/>
                </a:solidFill>
              </a:rPr>
              <a:t>in future work, with new ones added.</a:t>
            </a:r>
          </a:p>
          <a:p>
            <a:pPr lvl="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rgbClr val="666666"/>
                </a:solidFill>
              </a:rPr>
              <a:t>This approach also </a:t>
            </a:r>
            <a:r>
              <a:rPr lang="en-GB" sz="2400" b="1" dirty="0">
                <a:solidFill>
                  <a:srgbClr val="E76618">
                    <a:lumMod val="50000"/>
                  </a:srgbClr>
                </a:solidFill>
              </a:rPr>
              <a:t>supports record keeping</a:t>
            </a:r>
            <a:r>
              <a:rPr lang="en-GB" sz="2400" dirty="0">
                <a:solidFill>
                  <a:srgbClr val="666666"/>
                </a:solidFill>
              </a:rPr>
              <a:t>, as the slip forms an on-going record of achievement.</a:t>
            </a:r>
            <a:br>
              <a:rPr lang="en-GB" sz="2400" dirty="0">
                <a:solidFill>
                  <a:srgbClr val="666666"/>
                </a:solidFill>
              </a:rPr>
            </a:b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" y="231820"/>
            <a:ext cx="10578516" cy="6626180"/>
          </a:xfrm>
        </p:spPr>
      </p:pic>
    </p:spTree>
    <p:extLst>
      <p:ext uri="{BB962C8B-B14F-4D97-AF65-F5344CB8AC3E}">
        <p14:creationId xmlns:p14="http://schemas.microsoft.com/office/powerpoint/2010/main" val="154542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898" y="1253665"/>
            <a:ext cx="86460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700" dirty="0">
                <a:solidFill>
                  <a:srgbClr val="E76618">
                    <a:lumMod val="50000"/>
                  </a:srgbClr>
                </a:solidFill>
              </a:rPr>
              <a:t>The first rule of Mark Club- 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Marking is an essential part of the continuing learning dialogue between the teacher and the learner.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700" dirty="0">
                <a:solidFill>
                  <a:srgbClr val="E76618">
                    <a:lumMod val="50000"/>
                  </a:srgbClr>
                </a:solidFill>
              </a:rPr>
              <a:t>The second rule of Mark Club- 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where possible get the learner to guide your marking to their learning needs.                                                                                                </a:t>
            </a:r>
            <a:r>
              <a:rPr lang="en-GB" sz="1700" b="1" dirty="0">
                <a:solidFill>
                  <a:srgbClr val="FF0000"/>
                </a:solidFill>
              </a:rPr>
              <a:t>Get the learners to identify positive points and insecurities.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700" dirty="0">
                <a:solidFill>
                  <a:srgbClr val="E76618">
                    <a:lumMod val="50000"/>
                  </a:srgbClr>
                </a:solidFill>
              </a:rPr>
              <a:t>The third rule of Mark Club- 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 can be continuous and formative, or at discrete points and summative.                                                                                                      Either way, </a:t>
            </a:r>
            <a:r>
              <a:rPr lang="en-GB" sz="1700" b="1" dirty="0">
                <a:solidFill>
                  <a:srgbClr val="FF0000"/>
                </a:solidFill>
              </a:rPr>
              <a:t>it is part of a supportive, developmental process.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700" dirty="0">
                <a:solidFill>
                  <a:srgbClr val="E76618">
                    <a:lumMod val="50000"/>
                  </a:srgbClr>
                </a:solidFill>
              </a:rPr>
              <a:t>The fourth rule of Mark Club- 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all marking must promote further learning.                                            </a:t>
            </a:r>
            <a:r>
              <a:rPr lang="en-GB" sz="1700" b="1" dirty="0">
                <a:solidFill>
                  <a:srgbClr val="FF0000"/>
                </a:solidFill>
              </a:rPr>
              <a:t>If it doesn’t have follow-up and impact, it may not be worth it</a:t>
            </a:r>
            <a:r>
              <a:rPr lang="en-GB" sz="1700" b="1" dirty="0" smtClean="0">
                <a:solidFill>
                  <a:srgbClr val="FF0000"/>
                </a:solidFill>
              </a:rPr>
              <a:t>….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700" b="1" dirty="0">
              <a:solidFill>
                <a:srgbClr val="FF0000"/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700" b="1" dirty="0" smtClean="0">
                <a:solidFill>
                  <a:srgbClr val="FF0000"/>
                </a:solidFill>
              </a:rPr>
              <a:t>The fifth rule of Mark Club- create a response time, to allow learners to read and react to prior needs.</a:t>
            </a:r>
            <a:endParaRPr lang="en-GB" sz="1700" b="1" dirty="0">
              <a:solidFill>
                <a:srgbClr val="FF0000"/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7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4856" y="607334"/>
            <a:ext cx="720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Make marking interactive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8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641" y="1760848"/>
            <a:ext cx="36876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Does your marking develop a learning dialogue with the child?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rgbClr val="FF0000"/>
                </a:solidFill>
              </a:rPr>
              <a:t>Can they read what you have written?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Do you use a marking code? Is it known well by the children?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How do they respond to your marking?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Is it a </a:t>
            </a:r>
            <a:r>
              <a:rPr lang="en-GB" dirty="0">
                <a:solidFill>
                  <a:srgbClr val="E76618">
                    <a:lumMod val="50000"/>
                  </a:srgbClr>
                </a:solidFill>
              </a:rPr>
              <a:t>development point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, or a </a:t>
            </a:r>
            <a:r>
              <a:rPr lang="en-GB" dirty="0">
                <a:solidFill>
                  <a:srgbClr val="FF0000"/>
                </a:solidFill>
              </a:rPr>
              <a:t>mistake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WWW, EBI? Stars and wishes.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Deep marking or spotting?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6653" y="1760848"/>
            <a:ext cx="4408868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Do you use DIRT time, or similar?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rgbClr val="E76618">
                    <a:lumMod val="50000"/>
                  </a:srgbClr>
                </a:solidFill>
              </a:rPr>
              <a:t>Dedicated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rgbClr val="E76618">
                    <a:lumMod val="50000"/>
                  </a:srgbClr>
                </a:solidFill>
              </a:rPr>
              <a:t>Improvement and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rgbClr val="E76618">
                    <a:lumMod val="50000"/>
                  </a:srgbClr>
                </a:solidFill>
              </a:rPr>
              <a:t>Response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rgbClr val="E76618">
                    <a:lumMod val="50000"/>
                  </a:srgbClr>
                </a:solidFill>
              </a:rPr>
              <a:t>Time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When does this happen?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rgbClr val="E76618">
                    <a:lumMod val="50000"/>
                  </a:srgbClr>
                </a:solidFill>
              </a:rPr>
              <a:t>Do you embed draft/redraft in your everyday </a:t>
            </a:r>
            <a:r>
              <a:rPr lang="en-GB" dirty="0" smtClean="0">
                <a:solidFill>
                  <a:srgbClr val="E76618">
                    <a:lumMod val="50000"/>
                  </a:srgbClr>
                </a:solidFill>
              </a:rPr>
              <a:t>practice, as a personalised response?</a:t>
            </a:r>
            <a:r>
              <a:rPr lang="en-GB" dirty="0">
                <a:solidFill>
                  <a:srgbClr val="E76618">
                    <a:lumMod val="50000"/>
                  </a:srgbClr>
                </a:solidFill>
              </a:rPr>
              <a:t/>
            </a:r>
            <a:br>
              <a:rPr lang="en-GB" dirty="0">
                <a:solidFill>
                  <a:srgbClr val="E76618">
                    <a:lumMod val="50000"/>
                  </a:srgbClr>
                </a:solidFill>
              </a:rPr>
            </a:br>
            <a:endParaRPr lang="en-GB" dirty="0">
              <a:solidFill>
                <a:srgbClr val="E76618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4708" y="542940"/>
            <a:ext cx="4341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Marking for impact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7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09" y="721217"/>
            <a:ext cx="9692640" cy="143374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While the teacher is always the “responsible adult” in a room, how do the additional adults support differentiation and assessment?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77" y="2485624"/>
            <a:ext cx="9118499" cy="4198511"/>
          </a:xfrm>
        </p:spPr>
        <p:txBody>
          <a:bodyPr/>
          <a:lstStyle/>
          <a:p>
            <a:r>
              <a:rPr lang="en-GB" dirty="0" smtClean="0"/>
              <a:t>Observers? Sharing the spotter role in a classroom?</a:t>
            </a:r>
          </a:p>
          <a:p>
            <a:r>
              <a:rPr lang="en-GB" dirty="0" smtClean="0"/>
              <a:t>Are learning instructions/plans sufficiently clear to enable the additional adult to operate independently, within known parameters?</a:t>
            </a:r>
          </a:p>
          <a:p>
            <a:r>
              <a:rPr lang="en-GB" dirty="0" smtClean="0"/>
              <a:t>Does the additional adult feed back orally or in writing to the teacher after the session, to support post-lesson reflection?</a:t>
            </a:r>
          </a:p>
          <a:p>
            <a:r>
              <a:rPr lang="en-GB" dirty="0" smtClean="0"/>
              <a:t>Is the additional adult involved in any aspect of record passing or keeping?</a:t>
            </a:r>
          </a:p>
          <a:p>
            <a:r>
              <a:rPr lang="en-GB" dirty="0" smtClean="0"/>
              <a:t>Is the additional adult involved in any aspect of lesson planning?</a:t>
            </a:r>
          </a:p>
          <a:p>
            <a:endParaRPr lang="en-GB" dirty="0"/>
          </a:p>
          <a:p>
            <a:r>
              <a:rPr lang="en-GB" dirty="0" smtClean="0"/>
              <a:t>Does the teacher, as the “responsible adult” know, and take responsibility for, exactly what is happening in an “intervention” group?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77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38" y="844879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What is your current understanding of the term Differentiation?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and share; to consider again at the end.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0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54285" cy="639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about specific individuals?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1260880"/>
            <a:ext cx="9066727" cy="5038139"/>
          </a:xfrm>
        </p:spPr>
      </p:pic>
    </p:spTree>
    <p:extLst>
      <p:ext uri="{BB962C8B-B14F-4D97-AF65-F5344CB8AC3E}">
        <p14:creationId xmlns:p14="http://schemas.microsoft.com/office/powerpoint/2010/main" val="34903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296" cy="7553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All teachers are teachers of SEND; crib 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20774"/>
            <a:ext cx="8949745" cy="5550481"/>
          </a:xfrm>
        </p:spPr>
      </p:pic>
    </p:spTree>
    <p:extLst>
      <p:ext uri="{BB962C8B-B14F-4D97-AF65-F5344CB8AC3E}">
        <p14:creationId xmlns:p14="http://schemas.microsoft.com/office/powerpoint/2010/main" val="2453652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81530" cy="703821"/>
          </a:xfrm>
        </p:spPr>
        <p:txBody>
          <a:bodyPr/>
          <a:lstStyle/>
          <a:p>
            <a:r>
              <a:rPr lang="en-GB" dirty="0" smtClean="0"/>
              <a:t>Record 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130" y="1455916"/>
            <a:ext cx="4713668" cy="491912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000" dirty="0" smtClean="0"/>
              <a:t>Good record keeping supports reflection.</a:t>
            </a:r>
          </a:p>
          <a:p>
            <a:r>
              <a:rPr lang="en-GB" sz="2000" dirty="0" smtClean="0"/>
              <a:t>Annotated working plans, at medium or short term.</a:t>
            </a:r>
          </a:p>
          <a:p>
            <a:r>
              <a:rPr lang="en-GB" sz="2000" dirty="0" smtClean="0"/>
              <a:t>Individual case study notes, supported by TA notes.</a:t>
            </a:r>
          </a:p>
          <a:p>
            <a:r>
              <a:rPr lang="en-GB" sz="2000" dirty="0" smtClean="0"/>
              <a:t>Checking against tracker progress? Adjustments?</a:t>
            </a:r>
          </a:p>
          <a:p>
            <a:r>
              <a:rPr lang="en-GB" sz="2000" dirty="0" smtClean="0"/>
              <a:t>Summative reporting to </a:t>
            </a:r>
            <a:r>
              <a:rPr lang="en-GB" sz="2000" dirty="0" err="1" smtClean="0"/>
              <a:t>SENCo</a:t>
            </a:r>
            <a:r>
              <a:rPr lang="en-GB" sz="2000" dirty="0" smtClean="0"/>
              <a:t>, HT, Parents?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591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1" y="3657657"/>
            <a:ext cx="4994387" cy="32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6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it’s all in the Teacher Standards!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1107582"/>
            <a:ext cx="9411119" cy="5267459"/>
          </a:xfrm>
        </p:spPr>
      </p:pic>
    </p:spTree>
    <p:extLst>
      <p:ext uri="{BB962C8B-B14F-4D97-AF65-F5344CB8AC3E}">
        <p14:creationId xmlns:p14="http://schemas.microsoft.com/office/powerpoint/2010/main" val="102359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83" y="496318"/>
            <a:ext cx="2460122" cy="1325562"/>
          </a:xfrm>
        </p:spPr>
        <p:txBody>
          <a:bodyPr/>
          <a:lstStyle/>
          <a:p>
            <a:r>
              <a:rPr lang="en-GB" dirty="0" smtClean="0"/>
              <a:t>Reprise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3" y="0"/>
            <a:ext cx="6812924" cy="6483811"/>
          </a:xfrm>
        </p:spPr>
      </p:pic>
    </p:spTree>
    <p:extLst>
      <p:ext uri="{BB962C8B-B14F-4D97-AF65-F5344CB8AC3E}">
        <p14:creationId xmlns:p14="http://schemas.microsoft.com/office/powerpoint/2010/main" val="16771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Each and every child receives the quality of education and support that they need to make good progress in their learning.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864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31" y="587666"/>
            <a:ext cx="4452870" cy="309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17" y="3965599"/>
            <a:ext cx="3908203" cy="2685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4" y="587666"/>
            <a:ext cx="3683090" cy="3378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78" y="3986246"/>
            <a:ext cx="3642226" cy="2717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8153" y="3407460"/>
            <a:ext cx="744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It all starts by knowing your children, well.</a:t>
            </a:r>
            <a:endParaRPr lang="en-GB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746" y="786673"/>
            <a:ext cx="3730444" cy="593264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Look up, down, round. </a:t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In life we make judgements.</a:t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What you see might depend on your personal viewpoint, based on your life experiences.</a:t>
            </a: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90" y="2842776"/>
            <a:ext cx="3979571" cy="374334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19" y="463642"/>
            <a:ext cx="4297114" cy="23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4" y="305916"/>
            <a:ext cx="9830359" cy="189319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The way you think matters.</a:t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Is it </a:t>
            </a:r>
            <a:r>
              <a:rPr lang="en-GB" sz="3200" dirty="0" err="1" smtClean="0">
                <a:solidFill>
                  <a:schemeClr val="accent2">
                    <a:lumMod val="50000"/>
                  </a:schemeClr>
                </a:solidFill>
              </a:rPr>
              <a:t>FORmative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GB" sz="3200" dirty="0" err="1" smtClean="0">
                <a:solidFill>
                  <a:schemeClr val="accent2">
                    <a:lumMod val="50000"/>
                  </a:schemeClr>
                </a:solidFill>
              </a:rPr>
              <a:t>inFORmative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FOR=Frame of Reference</a:t>
            </a: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892" y="2199112"/>
            <a:ext cx="8473494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800" b="1" dirty="0" smtClean="0">
              <a:solidFill>
                <a:srgbClr val="C42F1A">
                  <a:lumMod val="50000"/>
                </a:srgbClr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800" b="1" dirty="0">
              <a:solidFill>
                <a:srgbClr val="C42F1A">
                  <a:lumMod val="50000"/>
                </a:srgbClr>
              </a:solidFill>
              <a:latin typeface="Trebuchet MS" panose="020B0603020202020204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 smtClean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Feedback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Response, comment, reaction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Opinion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   Belief, assumption, conjecture,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/>
              </a:rPr>
              <a:t>hypothesis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speculation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Review</a:t>
            </a:r>
            <a:r>
              <a:rPr lang="en-GB" sz="1800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  Critique; summary, discuss, inspect, recap, redraft.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Measurement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Calculation, capacity, quantification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Appreciation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Recognition, enjoyment, esteem, liking, understanding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Test</a:t>
            </a:r>
            <a:r>
              <a:rPr lang="en-GB" sz="1800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 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      Examination, quiz, check, inquire, probe, verify.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Investigation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Assay, analysis, evaluation, measurement, rating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Value </a:t>
            </a:r>
            <a:r>
              <a:rPr lang="en-GB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      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Worth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Estimation</a:t>
            </a:r>
            <a:r>
              <a:rPr lang="en-GB" sz="1800" dirty="0">
                <a:solidFill>
                  <a:srgbClr val="C42F1A">
                    <a:lumMod val="50000"/>
                  </a:srgbClr>
                </a:solidFill>
                <a:latin typeface="Trebuchet MS" panose="020B0603020202020204"/>
              </a:rPr>
              <a:t>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   Belief, guess, opinion, </a:t>
            </a:r>
            <a:r>
              <a:rPr lang="en-GB" sz="1800" dirty="0">
                <a:solidFill>
                  <a:srgbClr val="FF0000"/>
                </a:solidFill>
                <a:latin typeface="Trebuchet MS" panose="020B0603020202020204"/>
              </a:rPr>
              <a:t>prediction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238" y="403763"/>
            <a:ext cx="4957293" cy="60078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Decisions, decisions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3" y="1004551"/>
            <a:ext cx="9996243" cy="5853449"/>
          </a:xfrm>
        </p:spPr>
      </p:pic>
    </p:spTree>
    <p:extLst>
      <p:ext uri="{BB962C8B-B14F-4D97-AF65-F5344CB8AC3E}">
        <p14:creationId xmlns:p14="http://schemas.microsoft.com/office/powerpoint/2010/main" val="32146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6" y="5993194"/>
            <a:ext cx="2433034" cy="716700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24652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" y="167425"/>
            <a:ext cx="10895527" cy="5595731"/>
          </a:xfrm>
        </p:spPr>
      </p:pic>
    </p:spTree>
    <p:extLst>
      <p:ext uri="{BB962C8B-B14F-4D97-AF65-F5344CB8AC3E}">
        <p14:creationId xmlns:p14="http://schemas.microsoft.com/office/powerpoint/2010/main" val="8719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five children…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4" y="1691322"/>
            <a:ext cx="10200134" cy="4864725"/>
          </a:xfrm>
        </p:spPr>
      </p:pic>
    </p:spTree>
    <p:extLst>
      <p:ext uri="{BB962C8B-B14F-4D97-AF65-F5344CB8AC3E}">
        <p14:creationId xmlns:p14="http://schemas.microsoft.com/office/powerpoint/2010/main" val="251453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84" y="5362127"/>
            <a:ext cx="1969394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24652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1" y="635582"/>
            <a:ext cx="6147352" cy="5597793"/>
          </a:xfrm>
        </p:spPr>
      </p:pic>
    </p:spTree>
    <p:extLst>
      <p:ext uri="{BB962C8B-B14F-4D97-AF65-F5344CB8AC3E}">
        <p14:creationId xmlns:p14="http://schemas.microsoft.com/office/powerpoint/2010/main" val="10213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72</TotalTime>
  <Words>1099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Schoolbook</vt:lpstr>
      <vt:lpstr>Trebuchet MS</vt:lpstr>
      <vt:lpstr>Wingdings 2</vt:lpstr>
      <vt:lpstr>Wingdings 3</vt:lpstr>
      <vt:lpstr>View</vt:lpstr>
      <vt:lpstr>Talking Differentiation</vt:lpstr>
      <vt:lpstr>What is your current understanding of the term Differentiation?</vt:lpstr>
      <vt:lpstr>PowerPoint Presentation</vt:lpstr>
      <vt:lpstr>Look up, down, round.   In life we make judgements.  What you see might depend on your personal viewpoint, based on your life experiences.</vt:lpstr>
      <vt:lpstr>The way you think matters. Is it FORmative and inFORmative?  FOR=Frame of Reference</vt:lpstr>
      <vt:lpstr>Decisions, decisions</vt:lpstr>
      <vt:lpstr>24652</vt:lpstr>
      <vt:lpstr>Take five children…</vt:lpstr>
      <vt:lpstr>24652</vt:lpstr>
      <vt:lpstr>24652</vt:lpstr>
      <vt:lpstr>Starting with expectation. What if your planning was a prediction, or a hypothesis? </vt:lpstr>
      <vt:lpstr>Differentiation by</vt:lpstr>
      <vt:lpstr>Differentiation by TS 6&amp;5</vt:lpstr>
      <vt:lpstr>Classroom practice  Task setting, or activity setting?</vt:lpstr>
      <vt:lpstr>Visible target setting</vt:lpstr>
      <vt:lpstr>PowerPoint Presentation</vt:lpstr>
      <vt:lpstr>PowerPoint Presentation</vt:lpstr>
      <vt:lpstr>PowerPoint Presentation</vt:lpstr>
      <vt:lpstr>While the teacher is always the “responsible adult” in a room, how do the additional adults support differentiation and assessment? </vt:lpstr>
      <vt:lpstr>What about specific individuals?</vt:lpstr>
      <vt:lpstr>All teachers are teachers of SEND; crib sheet</vt:lpstr>
      <vt:lpstr>Record keeping</vt:lpstr>
      <vt:lpstr>And it’s all in the Teacher Standards!</vt:lpstr>
      <vt:lpstr>Reprise</vt:lpstr>
      <vt:lpstr>Differentiation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Differentiation</dc:title>
  <dc:creator>Chris Chivers</dc:creator>
  <cp:lastModifiedBy>Chris Chivers</cp:lastModifiedBy>
  <cp:revision>10</cp:revision>
  <dcterms:created xsi:type="dcterms:W3CDTF">2016-02-22T10:46:51Z</dcterms:created>
  <dcterms:modified xsi:type="dcterms:W3CDTF">2016-06-14T18:51:12Z</dcterms:modified>
</cp:coreProperties>
</file>